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60" r:id="rId3"/>
    <p:sldId id="259" r:id="rId4"/>
    <p:sldId id="287" r:id="rId5"/>
    <p:sldId id="257" r:id="rId6"/>
    <p:sldId id="293" r:id="rId7"/>
    <p:sldId id="296" r:id="rId8"/>
    <p:sldId id="297" r:id="rId9"/>
    <p:sldId id="298" r:id="rId10"/>
    <p:sldId id="294" r:id="rId11"/>
    <p:sldId id="292" r:id="rId12"/>
    <p:sldId id="261" r:id="rId13"/>
    <p:sldId id="295" r:id="rId14"/>
    <p:sldId id="299" r:id="rId15"/>
    <p:sldId id="300" r:id="rId16"/>
    <p:sldId id="301" r:id="rId17"/>
    <p:sldId id="302" r:id="rId18"/>
    <p:sldId id="262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에스코어 드림 5 Medium" panose="020B0503030302020204" pitchFamily="34" charset="-127"/>
      <p:regular r:id="rId23"/>
    </p:embeddedFont>
    <p:embeddedFont>
      <p:font typeface="에스코어 드림 6 Bold" panose="020B0703030302020204" pitchFamily="34" charset="-127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288F"/>
    <a:srgbClr val="454F5B"/>
    <a:srgbClr val="24CA63"/>
    <a:srgbClr val="C7F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A4BD9-BA4A-441E-93A9-8C7B61022C37}">
  <a:tblStyle styleId="{1E7A4BD9-BA4A-441E-93A9-8C7B61022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 autoAdjust="0"/>
    <p:restoredTop sz="94437" autoAdjust="0"/>
  </p:normalViewPr>
  <p:slideViewPr>
    <p:cSldViewPr snapToGrid="0">
      <p:cViewPr>
        <p:scale>
          <a:sx n="150" d="100"/>
          <a:sy n="150" d="100"/>
        </p:scale>
        <p:origin x="49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dirty="0"/>
              <a:t>전농</a:t>
            </a:r>
            <a:r>
              <a:rPr lang="en-US" altLang="ko-KR" sz="1100" dirty="0"/>
              <a:t>2</a:t>
            </a:r>
            <a:r>
              <a:rPr lang="ko-KR" altLang="en-US" sz="1100" dirty="0"/>
              <a:t>동 분기내 매출 합</a:t>
            </a:r>
          </a:p>
        </c:rich>
      </c:tx>
      <c:layout>
        <c:manualLayout>
          <c:xMode val="edge"/>
          <c:yMode val="edge"/>
          <c:x val="0.58468536537676263"/>
          <c:y val="7.1534350804644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6759694744547752E-2"/>
          <c:y val="7.3775171090272401E-2"/>
          <c:w val="0.93316419137354945"/>
          <c:h val="0.72866632762829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10~20대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75962413</c:v>
                </c:pt>
                <c:pt idx="1">
                  <c:v>41445782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7-4701-A89A-E56AB7667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30~40대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60163436</c:v>
                </c:pt>
                <c:pt idx="1">
                  <c:v>50997518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7-4701-A89A-E56AB76670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50~60대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32467905</c:v>
                </c:pt>
                <c:pt idx="1">
                  <c:v>21856929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7-4701-A89A-E56AB76670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합계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2019년 2분기</c:v>
                </c:pt>
                <c:pt idx="1">
                  <c:v>2020년 2분기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168593754</c:v>
                </c:pt>
                <c:pt idx="1">
                  <c:v>114300229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17-4701-A89A-E56AB7667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305423"/>
        <c:axId val="22835935"/>
      </c:barChart>
      <c:catAx>
        <c:axId val="30630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835935"/>
        <c:crosses val="autoZero"/>
        <c:auto val="1"/>
        <c:lblAlgn val="ctr"/>
        <c:lblOffset val="100"/>
        <c:noMultiLvlLbl val="0"/>
      </c:catAx>
      <c:valAx>
        <c:axId val="228359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6305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80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272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83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8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299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57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19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72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9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1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 dirty="0"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91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3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4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anose="020B0703030302020204" pitchFamily="34" charset="-127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2981106" y="2419748"/>
            <a:ext cx="5407115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와라 편의점</a:t>
            </a:r>
            <a:br>
              <a:rPr lang="en-US" altLang="ko-KR" dirty="0"/>
            </a:br>
            <a:r>
              <a:rPr lang="ko-KR" altLang="en-US" sz="2400" dirty="0"/>
              <a:t>편의점 최적 위치 분석</a:t>
            </a:r>
            <a:r>
              <a:rPr lang="en-US" altLang="ko-KR" sz="2400" dirty="0"/>
              <a:t>/</a:t>
            </a:r>
            <a:r>
              <a:rPr lang="ko-KR" altLang="en-US" sz="2400" dirty="0"/>
              <a:t>추천 서비스</a:t>
            </a:r>
            <a:endParaRPr dirty="0"/>
          </a:p>
        </p:txBody>
      </p:sp>
      <p:sp>
        <p:nvSpPr>
          <p:cNvPr id="2" name="Google Shape;62;p11">
            <a:extLst>
              <a:ext uri="{FF2B5EF4-FFF2-40B4-BE49-F238E27FC236}">
                <a16:creationId xmlns:a16="http://schemas.microsoft.com/office/drawing/2014/main" id="{F18B020A-5048-4DD1-AC5C-C104E8DA8DE2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64420-FBE1-4ABB-9B75-C652A2CEEE4A}"/>
              </a:ext>
            </a:extLst>
          </p:cNvPr>
          <p:cNvSpPr txBox="1">
            <a:spLocks/>
          </p:cNvSpPr>
          <p:nvPr/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9561" y="56741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옵션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37B0D-4752-4612-A00C-607A87CBB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498" y="4255110"/>
            <a:ext cx="2026874" cy="493500"/>
          </a:xfrm>
        </p:spPr>
        <p:txBody>
          <a:bodyPr/>
          <a:lstStyle/>
          <a:p>
            <a:r>
              <a:rPr lang="ko-KR" altLang="en-US" dirty="0"/>
              <a:t>지역구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F5F87AE9-3C22-49C6-A540-A75E8E7EE2D8}"/>
              </a:ext>
            </a:extLst>
          </p:cNvPr>
          <p:cNvSpPr txBox="1">
            <a:spLocks/>
          </p:cNvSpPr>
          <p:nvPr/>
        </p:nvSpPr>
        <p:spPr>
          <a:xfrm>
            <a:off x="3394181" y="4255110"/>
            <a:ext cx="2524498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33DFFDD7-E4B0-4716-B3F5-8332C77D9419}"/>
              </a:ext>
            </a:extLst>
          </p:cNvPr>
          <p:cNvSpPr txBox="1">
            <a:spLocks/>
          </p:cNvSpPr>
          <p:nvPr/>
        </p:nvSpPr>
        <p:spPr>
          <a:xfrm>
            <a:off x="6756253" y="4255110"/>
            <a:ext cx="2026874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임대시세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477B9A-F2FD-4C2D-BC98-C5EAF23BEEB4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7EC226-897F-43D4-90C8-AFE8FF10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5" y="1450065"/>
            <a:ext cx="2061122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3F8215-F3D8-4953-BCB7-1CEA1D8F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41" y="1341512"/>
            <a:ext cx="2077834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BC0699-AB58-4B5A-97B7-1CEE1039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608" y="1207987"/>
            <a:ext cx="2382783" cy="30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점수 산출에 있어서 사용한 방식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62" name="Google Shape;534;p36">
            <a:extLst>
              <a:ext uri="{FF2B5EF4-FFF2-40B4-BE49-F238E27FC236}">
                <a16:creationId xmlns:a16="http://schemas.microsoft.com/office/drawing/2014/main" id="{B7FDD054-3EE4-45D6-9DBF-78D840E1A302}"/>
              </a:ext>
            </a:extLst>
          </p:cNvPr>
          <p:cNvGrpSpPr/>
          <p:nvPr/>
        </p:nvGrpSpPr>
        <p:grpSpPr>
          <a:xfrm>
            <a:off x="8074475" y="276057"/>
            <a:ext cx="756650" cy="746471"/>
            <a:chOff x="3955900" y="2984500"/>
            <a:chExt cx="414000" cy="422525"/>
          </a:xfrm>
        </p:grpSpPr>
        <p:sp>
          <p:nvSpPr>
            <p:cNvPr id="63" name="Google Shape;535;p36">
              <a:extLst>
                <a:ext uri="{FF2B5EF4-FFF2-40B4-BE49-F238E27FC236}">
                  <a16:creationId xmlns:a16="http://schemas.microsoft.com/office/drawing/2014/main" id="{EF3D7DCE-4408-420F-916B-C55A0E223B2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6;p36">
              <a:extLst>
                <a:ext uri="{FF2B5EF4-FFF2-40B4-BE49-F238E27FC236}">
                  <a16:creationId xmlns:a16="http://schemas.microsoft.com/office/drawing/2014/main" id="{2AB2EF26-C250-4A5F-A4D5-AC393575C8ED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7;p36">
              <a:extLst>
                <a:ext uri="{FF2B5EF4-FFF2-40B4-BE49-F238E27FC236}">
                  <a16:creationId xmlns:a16="http://schemas.microsoft.com/office/drawing/2014/main" id="{57091E8C-6941-491F-9505-20C9FF6E072A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00;p16">
            <a:extLst>
              <a:ext uri="{FF2B5EF4-FFF2-40B4-BE49-F238E27FC236}">
                <a16:creationId xmlns:a16="http://schemas.microsoft.com/office/drawing/2014/main" id="{5562EFCE-3E16-4AC8-A9C2-A2C10EA914BB}"/>
              </a:ext>
            </a:extLst>
          </p:cNvPr>
          <p:cNvSpPr txBox="1">
            <a:spLocks/>
          </p:cNvSpPr>
          <p:nvPr/>
        </p:nvSpPr>
        <p:spPr>
          <a:xfrm>
            <a:off x="795175" y="1559859"/>
            <a:ext cx="4139896" cy="30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점수 산출에 사용된 코드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있으면 좋고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 점수 분포를 그래프로 표현할 수 있으면 씹 베스트 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얘는 랭킹 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 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들어오면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왼쪽에 앱 결과사진 하나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박을거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18EBB-759C-4042-B47E-B872F9FC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0" y="1275501"/>
            <a:ext cx="1766545" cy="32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48E1E1-EDA4-45B2-9468-09EDF14F1916}"/>
              </a:ext>
            </a:extLst>
          </p:cNvPr>
          <p:cNvSpPr txBox="1"/>
          <p:nvPr/>
        </p:nvSpPr>
        <p:spPr>
          <a:xfrm>
            <a:off x="7934639" y="286822"/>
            <a:ext cx="74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5400" dirty="0">
                <a:solidFill>
                  <a:srgbClr val="454F5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rPr>
              <a:t>👤</a:t>
            </a:r>
            <a:endParaRPr lang="ko-KR" altLang="en-US" sz="5400" dirty="0">
              <a:solidFill>
                <a:srgbClr val="454F5B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4BBCCF82-E40F-435D-8DFA-D7BB35B7D90C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 예시 및 시나리오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결과화면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A4DAB39-C7A1-4279-8C49-C550585BC2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519C7D-F2F8-493F-8601-FD82AA4B4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"/>
          <a:stretch/>
        </p:blipFill>
        <p:spPr>
          <a:xfrm>
            <a:off x="445849" y="1600500"/>
            <a:ext cx="1731434" cy="3142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520604-04A8-4064-8F80-CD04D03D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70" y="1596684"/>
            <a:ext cx="1731434" cy="3178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01A117-197B-4250-A784-50B0D9F49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01" y="1590805"/>
            <a:ext cx="1731434" cy="3161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B5F3F5-2523-4EA5-9CBE-D78E6DA14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922" y="1569386"/>
            <a:ext cx="1731434" cy="32045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시연영상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317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181535" y="2897794"/>
            <a:ext cx="535193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3.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한계점 및 보완사항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87;p14">
            <a:extLst>
              <a:ext uri="{FF2B5EF4-FFF2-40B4-BE49-F238E27FC236}">
                <a16:creationId xmlns:a16="http://schemas.microsoft.com/office/drawing/2014/main" id="{4EBB5552-E008-4C47-BE6A-F4249EB13D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78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부족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DF1E400-A9BA-44EA-A59A-3685940D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47" y="1702666"/>
            <a:ext cx="3837092" cy="1317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8FCC24-6B60-4718-A699-0855FD6B2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"/>
          <a:stretch/>
        </p:blipFill>
        <p:spPr>
          <a:xfrm>
            <a:off x="297875" y="3523233"/>
            <a:ext cx="3844456" cy="1317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118C07-3866-4AC8-888E-DEC2BD40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932" y="3677688"/>
            <a:ext cx="4106843" cy="1163283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407B497-113F-44F8-922E-023A4557A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653218"/>
              </p:ext>
            </p:extLst>
          </p:nvPr>
        </p:nvGraphicFramePr>
        <p:xfrm>
          <a:off x="4449933" y="1465812"/>
          <a:ext cx="4257840" cy="213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8265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상권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17ACC1-9B9D-493B-A0BE-F447B52E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2" y="1301642"/>
            <a:ext cx="3778630" cy="33330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BC237E-1D3B-45BB-AD0E-10015A5F7571}"/>
              </a:ext>
            </a:extLst>
          </p:cNvPr>
          <p:cNvSpPr/>
          <p:nvPr/>
        </p:nvSpPr>
        <p:spPr>
          <a:xfrm>
            <a:off x="5248507" y="3894422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60588F-C251-44B5-B90A-2B1296B40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9" y="1566643"/>
            <a:ext cx="2996289" cy="15801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0830ECC-D499-473B-8E26-57DEE2D634FD}"/>
              </a:ext>
            </a:extLst>
          </p:cNvPr>
          <p:cNvSpPr/>
          <p:nvPr/>
        </p:nvSpPr>
        <p:spPr>
          <a:xfrm>
            <a:off x="5248507" y="3346701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15C35-4427-422E-A86D-3F0951656C0F}"/>
              </a:ext>
            </a:extLst>
          </p:cNvPr>
          <p:cNvSpPr/>
          <p:nvPr/>
        </p:nvSpPr>
        <p:spPr>
          <a:xfrm>
            <a:off x="5248507" y="2814037"/>
            <a:ext cx="562224" cy="154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7D71D1E-98A9-4E52-AE6D-BBD6534DD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6" y="3353953"/>
            <a:ext cx="3455270" cy="11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423012" y="832677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11" name="Google Shape;565;p36">
            <a:extLst>
              <a:ext uri="{FF2B5EF4-FFF2-40B4-BE49-F238E27FC236}">
                <a16:creationId xmlns:a16="http://schemas.microsoft.com/office/drawing/2014/main" id="{EF021642-B7CE-4F3A-BA6E-1B8EE490FD4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4610450" y="3703750"/>
            <a:chExt cx="453050" cy="332175"/>
          </a:xfrm>
        </p:grpSpPr>
        <p:sp>
          <p:nvSpPr>
            <p:cNvPr id="13" name="Google Shape;566;p36">
              <a:extLst>
                <a:ext uri="{FF2B5EF4-FFF2-40B4-BE49-F238E27FC236}">
                  <a16:creationId xmlns:a16="http://schemas.microsoft.com/office/drawing/2014/main" id="{A50DA59E-4A45-4FBF-8B2B-46C396F3F4A8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7;p36">
              <a:extLst>
                <a:ext uri="{FF2B5EF4-FFF2-40B4-BE49-F238E27FC236}">
                  <a16:creationId xmlns:a16="http://schemas.microsoft.com/office/drawing/2014/main" id="{6AE3FEE8-1E37-4920-9417-C8B5484CDCC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제목 2">
            <a:extLst>
              <a:ext uri="{FF2B5EF4-FFF2-40B4-BE49-F238E27FC236}">
                <a16:creationId xmlns:a16="http://schemas.microsoft.com/office/drawing/2014/main" id="{9D1F9994-3F98-45D3-BF63-AC498C168241}"/>
              </a:ext>
            </a:extLst>
          </p:cNvPr>
          <p:cNvSpPr txBox="1">
            <a:spLocks/>
          </p:cNvSpPr>
          <p:nvPr/>
        </p:nvSpPr>
        <p:spPr>
          <a:xfrm>
            <a:off x="375947" y="50879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발전계획</a:t>
            </a:r>
          </a:p>
        </p:txBody>
      </p:sp>
    </p:spTree>
    <p:extLst>
      <p:ext uri="{BB962C8B-B14F-4D97-AF65-F5344CB8AC3E}">
        <p14:creationId xmlns:p14="http://schemas.microsoft.com/office/powerpoint/2010/main" val="344914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FFFFFF"/>
                </a:solidFill>
              </a:rPr>
              <a:t>감사합니다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조 와라 편의점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833FB-8894-4EBC-9440-9A32B46B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45" y="987131"/>
            <a:ext cx="887130" cy="887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1">
            <a:extLst>
              <a:ext uri="{FF2B5EF4-FFF2-40B4-BE49-F238E27FC236}">
                <a16:creationId xmlns:a16="http://schemas.microsoft.com/office/drawing/2014/main" id="{2289FE6F-65BE-413E-8D8F-DB747FBA4A20}"/>
              </a:ext>
            </a:extLst>
          </p:cNvPr>
          <p:cNvSpPr txBox="1">
            <a:spLocks/>
          </p:cNvSpPr>
          <p:nvPr/>
        </p:nvSpPr>
        <p:spPr>
          <a:xfrm>
            <a:off x="-83976" y="3771983"/>
            <a:ext cx="2995044" cy="12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2016920010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김현구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2016920024 </a:t>
            </a:r>
            <a:r>
              <a:rPr lang="ko-KR" altLang="en-US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엄현식</a:t>
            </a:r>
            <a:endParaRPr lang="en-US" altLang="ko-KR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2016920030 </a:t>
            </a:r>
            <a:r>
              <a:rPr lang="ko-KR" altLang="en-US" sz="2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이근희</a:t>
            </a:r>
            <a:endParaRPr lang="ko-KR" altLang="en-US"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Google Shape;62;p11">
            <a:extLst>
              <a:ext uri="{FF2B5EF4-FFF2-40B4-BE49-F238E27FC236}">
                <a16:creationId xmlns:a16="http://schemas.microsoft.com/office/drawing/2014/main" id="{672432BF-9DFA-4E61-86CE-15FD0CBCC837}"/>
              </a:ext>
            </a:extLst>
          </p:cNvPr>
          <p:cNvSpPr txBox="1">
            <a:spLocks/>
          </p:cNvSpPr>
          <p:nvPr/>
        </p:nvSpPr>
        <p:spPr>
          <a:xfrm>
            <a:off x="258924" y="333375"/>
            <a:ext cx="989046" cy="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E24A7BE7-FE4F-4760-8255-72145D424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111BC9-7DFA-4524-A3CE-63C6BC54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6"/>
          <a:stretch/>
        </p:blipFill>
        <p:spPr>
          <a:xfrm>
            <a:off x="4942114" y="2459017"/>
            <a:ext cx="3907452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AD87F-AF1D-46E2-8F34-DF1FF222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7" t="16366"/>
          <a:stretch/>
        </p:blipFill>
        <p:spPr>
          <a:xfrm>
            <a:off x="3381829" y="965200"/>
            <a:ext cx="4391229" cy="23668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1.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소개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A693BB-F3C4-49AA-A60B-D71203DC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75" y="529029"/>
            <a:ext cx="7761600" cy="493500"/>
          </a:xfrm>
        </p:spPr>
        <p:txBody>
          <a:bodyPr/>
          <a:lstStyle/>
          <a:p>
            <a:r>
              <a:rPr lang="ko-KR" altLang="en-US" dirty="0"/>
              <a:t>선정 배경 및 목표</a:t>
            </a:r>
          </a:p>
        </p:txBody>
      </p:sp>
      <p:sp>
        <p:nvSpPr>
          <p:cNvPr id="15" name="Google Shape;593;p36">
            <a:extLst>
              <a:ext uri="{FF2B5EF4-FFF2-40B4-BE49-F238E27FC236}">
                <a16:creationId xmlns:a16="http://schemas.microsoft.com/office/drawing/2014/main" id="{1090808E-A3B4-4BF3-9ED6-4307C065FE40}"/>
              </a:ext>
            </a:extLst>
          </p:cNvPr>
          <p:cNvSpPr/>
          <p:nvPr/>
        </p:nvSpPr>
        <p:spPr>
          <a:xfrm>
            <a:off x="8111125" y="30252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0;p16">
            <a:extLst>
              <a:ext uri="{FF2B5EF4-FFF2-40B4-BE49-F238E27FC236}">
                <a16:creationId xmlns:a16="http://schemas.microsoft.com/office/drawing/2014/main" id="{FD0C145B-45C4-45D9-ADB3-196B39396309}"/>
              </a:ext>
            </a:extLst>
          </p:cNvPr>
          <p:cNvSpPr txBox="1">
            <a:spLocks/>
          </p:cNvSpPr>
          <p:nvPr/>
        </p:nvSpPr>
        <p:spPr>
          <a:xfrm>
            <a:off x="495771" y="2001742"/>
            <a:ext cx="4420490" cy="113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 관련 데이터 수집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어플리케이션을 통하여 제공 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E22E04E-5830-47BF-A0E3-14ADA0781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B201ED-55C9-4368-B62A-9939BCDF94D7}"/>
              </a:ext>
            </a:extLst>
          </p:cNvPr>
          <p:cNvGrpSpPr/>
          <p:nvPr/>
        </p:nvGrpSpPr>
        <p:grpSpPr>
          <a:xfrm>
            <a:off x="5351929" y="1553359"/>
            <a:ext cx="3479196" cy="3117751"/>
            <a:chOff x="5351929" y="1795181"/>
            <a:chExt cx="3479196" cy="3117751"/>
          </a:xfrm>
        </p:grpSpPr>
        <p:sp>
          <p:nvSpPr>
            <p:cNvPr id="5" name="Google Shape;335;p32">
              <a:extLst>
                <a:ext uri="{FF2B5EF4-FFF2-40B4-BE49-F238E27FC236}">
                  <a16:creationId xmlns:a16="http://schemas.microsoft.com/office/drawing/2014/main" id="{1CF160FD-4584-4016-8CC6-64858CF6EB42}"/>
                </a:ext>
              </a:extLst>
            </p:cNvPr>
            <p:cNvSpPr/>
            <p:nvPr/>
          </p:nvSpPr>
          <p:spPr>
            <a:xfrm>
              <a:off x="5351929" y="1795181"/>
              <a:ext cx="3479196" cy="311775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54F5B"/>
            </a:solidFill>
            <a:ln w="28575" cap="flat" cmpd="sng">
              <a:solidFill>
                <a:srgbClr val="7384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BA17F9-5355-4033-8E00-5BF17319D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97"/>
            <a:stretch/>
          </p:blipFill>
          <p:spPr>
            <a:xfrm>
              <a:off x="5534824" y="2001742"/>
              <a:ext cx="3113405" cy="199229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1DE062-7E8B-4264-AE19-E01B6CFB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823" y="2323755"/>
              <a:ext cx="3113404" cy="10303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5750CC-7364-44EF-B09D-2BB3250D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823" y="3068108"/>
              <a:ext cx="3113404" cy="1202785"/>
            </a:xfrm>
            <a:prstGeom prst="rect">
              <a:avLst/>
            </a:prstGeom>
          </p:spPr>
        </p:pic>
      </p:grpSp>
      <p:sp>
        <p:nvSpPr>
          <p:cNvPr id="16" name="Google Shape;100;p16">
            <a:extLst>
              <a:ext uri="{FF2B5EF4-FFF2-40B4-BE49-F238E27FC236}">
                <a16:creationId xmlns:a16="http://schemas.microsoft.com/office/drawing/2014/main" id="{D2FA39BB-EF84-4730-853C-44A6ECAD9601}"/>
              </a:ext>
            </a:extLst>
          </p:cNvPr>
          <p:cNvSpPr txBox="1">
            <a:spLocks/>
          </p:cNvSpPr>
          <p:nvPr/>
        </p:nvSpPr>
        <p:spPr>
          <a:xfrm>
            <a:off x="610510" y="3889321"/>
            <a:ext cx="3793401" cy="7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자영업자 및 창업 희망자 보호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800B4CB-AE2A-45C3-8BB6-E047D8A5BB48}"/>
              </a:ext>
            </a:extLst>
          </p:cNvPr>
          <p:cNvSpPr/>
          <p:nvPr/>
        </p:nvSpPr>
        <p:spPr>
          <a:xfrm>
            <a:off x="2164976" y="3227756"/>
            <a:ext cx="430306" cy="566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4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27B836D-2A4F-4A91-8C43-8446B0680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283035"/>
              </p:ext>
            </p:extLst>
          </p:nvPr>
        </p:nvGraphicFramePr>
        <p:xfrm>
          <a:off x="468536" y="1499173"/>
          <a:ext cx="8181244" cy="3169920"/>
        </p:xfrm>
        <a:graphic>
          <a:graphicData uri="http://schemas.openxmlformats.org/drawingml/2006/table">
            <a:tbl>
              <a:tblPr firstRow="1" bandRow="1">
                <a:tableStyleId>{1E7A4BD9-BA4A-441E-93A9-8C7B61022C37}</a:tableStyleId>
              </a:tblPr>
              <a:tblGrid>
                <a:gridCol w="4556885">
                  <a:extLst>
                    <a:ext uri="{9D8B030D-6E8A-4147-A177-3AD203B41FA5}">
                      <a16:colId xmlns:a16="http://schemas.microsoft.com/office/drawing/2014/main" val="368182376"/>
                    </a:ext>
                  </a:extLst>
                </a:gridCol>
                <a:gridCol w="3624359">
                  <a:extLst>
                    <a:ext uri="{9D8B030D-6E8A-4147-A177-3AD203B41FA5}">
                      <a16:colId xmlns:a16="http://schemas.microsoft.com/office/drawing/2014/main" val="918557657"/>
                    </a:ext>
                  </a:extLst>
                </a:gridCol>
              </a:tblGrid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수집 데이터셋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출처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45799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매출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3614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개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폐업률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658302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평당 임대시세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4494255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편의점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점포수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776968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지역별 주거인구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직장인구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(2018-2020)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02508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여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우리마을가게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상권분석 서비스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381663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행정구역별 주민등록 인구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연령별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행정안전부 주민등록 인구통계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926197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등록외국인 현황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연령별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통계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광장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8790411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세대원수별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세대수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동별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통계 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(1,2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(2020)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광장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0051600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유동인구 데이터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(1-6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SKT Data Hub</a:t>
                      </a:r>
                      <a:endParaRPr lang="ko-KR" altLang="en-US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439709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행정동 별 지하철역 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네이버지도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도로명주소 안내시스템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44038"/>
                  </a:ext>
                </a:extLst>
              </a:tr>
              <a:tr h="224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서울시 대규모점포 인허가 정보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서울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열린데이터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광장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30159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 알고리즘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46FE8C-3B3D-4596-B117-B20BA4254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198" y="4018419"/>
            <a:ext cx="3767400" cy="630954"/>
          </a:xfrm>
        </p:spPr>
        <p:txBody>
          <a:bodyPr/>
          <a:lstStyle/>
          <a:p>
            <a:r>
              <a:rPr lang="ko-KR" altLang="en-US" dirty="0"/>
              <a:t>매출 예측 </a:t>
            </a:r>
            <a:r>
              <a:rPr lang="en-US" altLang="ko-KR" dirty="0"/>
              <a:t>- </a:t>
            </a:r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A7339-9D30-4751-977C-642A8AF3A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/>
          <a:stretch/>
        </p:blipFill>
        <p:spPr>
          <a:xfrm>
            <a:off x="891728" y="1609646"/>
            <a:ext cx="3212900" cy="2070625"/>
          </a:xfrm>
          <a:prstGeom prst="rect">
            <a:avLst/>
          </a:prstGeom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29CEABDA-980A-4737-97C9-D840657053FF}"/>
              </a:ext>
            </a:extLst>
          </p:cNvPr>
          <p:cNvSpPr txBox="1">
            <a:spLocks/>
          </p:cNvSpPr>
          <p:nvPr/>
        </p:nvSpPr>
        <p:spPr>
          <a:xfrm>
            <a:off x="4685402" y="4018419"/>
            <a:ext cx="3767400" cy="63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err="1"/>
              <a:t>폐업률</a:t>
            </a:r>
            <a:r>
              <a:rPr lang="ko-KR" altLang="en-US" dirty="0"/>
              <a:t> 예측 </a:t>
            </a:r>
            <a:r>
              <a:rPr lang="en-US" altLang="ko-KR" dirty="0"/>
              <a:t>- </a:t>
            </a:r>
            <a:r>
              <a:rPr lang="ko-KR" altLang="en-US" dirty="0"/>
              <a:t>선형 회귀</a:t>
            </a:r>
          </a:p>
        </p:txBody>
      </p:sp>
    </p:spTree>
    <p:extLst>
      <p:ext uri="{BB962C8B-B14F-4D97-AF65-F5344CB8AC3E}">
        <p14:creationId xmlns:p14="http://schemas.microsoft.com/office/powerpoint/2010/main" val="395708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181535" y="2897794"/>
            <a:ext cx="535193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2.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시나리오 소개 및 결과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87;p14">
            <a:extLst>
              <a:ext uri="{FF2B5EF4-FFF2-40B4-BE49-F238E27FC236}">
                <a16:creationId xmlns:a16="http://schemas.microsoft.com/office/drawing/2014/main" id="{4EBB5552-E008-4C47-BE6A-F4249EB13D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50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우선 데이터 분석을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어떤식으로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했는지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1" name="Google Shape;100;p16">
            <a:extLst>
              <a:ext uri="{FF2B5EF4-FFF2-40B4-BE49-F238E27FC236}">
                <a16:creationId xmlns:a16="http://schemas.microsoft.com/office/drawing/2014/main" id="{612980DA-D2C7-43EE-A820-B75A707DB1FD}"/>
              </a:ext>
            </a:extLst>
          </p:cNvPr>
          <p:cNvSpPr txBox="1">
            <a:spLocks/>
          </p:cNvSpPr>
          <p:nvPr/>
        </p:nvSpPr>
        <p:spPr>
          <a:xfrm>
            <a:off x="795175" y="1559859"/>
            <a:ext cx="4139896" cy="30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우리가 만든 모델 있으면 그거 오차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랜덤포레스트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오차와 비교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만약 중요 상관계수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알수있으면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좋고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1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59;p36">
            <a:extLst>
              <a:ext uri="{FF2B5EF4-FFF2-40B4-BE49-F238E27FC236}">
                <a16:creationId xmlns:a16="http://schemas.microsoft.com/office/drawing/2014/main" id="{ABDA5EDA-0F73-45AF-AF44-D1A127F3F47C}"/>
              </a:ext>
            </a:extLst>
          </p:cNvPr>
          <p:cNvGrpSpPr/>
          <p:nvPr/>
        </p:nvGrpSpPr>
        <p:grpSpPr>
          <a:xfrm>
            <a:off x="7931125" y="302529"/>
            <a:ext cx="900000" cy="720000"/>
            <a:chOff x="3936375" y="3703750"/>
            <a:chExt cx="453050" cy="332175"/>
          </a:xfrm>
        </p:grpSpPr>
        <p:sp>
          <p:nvSpPr>
            <p:cNvPr id="13" name="Google Shape;560;p36">
              <a:extLst>
                <a:ext uri="{FF2B5EF4-FFF2-40B4-BE49-F238E27FC236}">
                  <a16:creationId xmlns:a16="http://schemas.microsoft.com/office/drawing/2014/main" id="{9E3C06F5-66B8-46C1-BE92-B1B88C685E4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1;p36">
              <a:extLst>
                <a:ext uri="{FF2B5EF4-FFF2-40B4-BE49-F238E27FC236}">
                  <a16:creationId xmlns:a16="http://schemas.microsoft.com/office/drawing/2014/main" id="{FE61B38A-EE5E-4806-86C3-FC07BD93FABF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2;p36">
              <a:extLst>
                <a:ext uri="{FF2B5EF4-FFF2-40B4-BE49-F238E27FC236}">
                  <a16:creationId xmlns:a16="http://schemas.microsoft.com/office/drawing/2014/main" id="{AB872006-D337-4F96-A7BB-CEC99EE21802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3;p36">
              <a:extLst>
                <a:ext uri="{FF2B5EF4-FFF2-40B4-BE49-F238E27FC236}">
                  <a16:creationId xmlns:a16="http://schemas.microsoft.com/office/drawing/2014/main" id="{D1583093-EE3C-4E9E-85F0-7AF29777814C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4;p36">
              <a:extLst>
                <a:ext uri="{FF2B5EF4-FFF2-40B4-BE49-F238E27FC236}">
                  <a16:creationId xmlns:a16="http://schemas.microsoft.com/office/drawing/2014/main" id="{50CF42CF-BA5E-47F2-8BBF-0141AF1C8383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제목 2">
            <a:extLst>
              <a:ext uri="{FF2B5EF4-FFF2-40B4-BE49-F238E27FC236}">
                <a16:creationId xmlns:a16="http://schemas.microsoft.com/office/drawing/2014/main" id="{DC3B8A40-8A50-456C-9624-E281B81B36AA}"/>
              </a:ext>
            </a:extLst>
          </p:cNvPr>
          <p:cNvSpPr txBox="1">
            <a:spLocks/>
          </p:cNvSpPr>
          <p:nvPr/>
        </p:nvSpPr>
        <p:spPr>
          <a:xfrm>
            <a:off x="312875" y="529029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마찬가지로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생존률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분석결과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A0A0D43-5362-409B-9801-1CC9AE9AC6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1" name="Google Shape;100;p16">
            <a:extLst>
              <a:ext uri="{FF2B5EF4-FFF2-40B4-BE49-F238E27FC236}">
                <a16:creationId xmlns:a16="http://schemas.microsoft.com/office/drawing/2014/main" id="{612980DA-D2C7-43EE-A820-B75A707DB1FD}"/>
              </a:ext>
            </a:extLst>
          </p:cNvPr>
          <p:cNvSpPr txBox="1">
            <a:spLocks/>
          </p:cNvSpPr>
          <p:nvPr/>
        </p:nvSpPr>
        <p:spPr>
          <a:xfrm>
            <a:off x="795175" y="1559859"/>
            <a:ext cx="4139896" cy="30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얘는 지금 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17-1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찐따모델을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쓰게 된 이유가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들어나면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좋을거같음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층을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늘렷을때의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오차와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지금의 오차 비교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지금 모델에 대해서 </a:t>
            </a:r>
            <a:r>
              <a:rPr lang="ko-KR" altLang="en-US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학습중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Train </a:t>
            </a:r>
            <a:r>
              <a:rPr lang="en-US" altLang="ko-KR" sz="1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변화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validation 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변화 그래프</a:t>
            </a: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908484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406</Words>
  <Application>Microsoft Office PowerPoint</Application>
  <PresentationFormat>화면 슬라이드 쇼(16:9)</PresentationFormat>
  <Paragraphs>112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Montserrat</vt:lpstr>
      <vt:lpstr>에스코어 드림 5 Medium</vt:lpstr>
      <vt:lpstr>에스코어 드림 6 Bold</vt:lpstr>
      <vt:lpstr>Arial</vt:lpstr>
      <vt:lpstr>맑은 고딕</vt:lpstr>
      <vt:lpstr>Desdemona template</vt:lpstr>
      <vt:lpstr>와라 편의점 편의점 최적 위치 분석/추천 서비스</vt:lpstr>
      <vt:lpstr>PowerPoint 프레젠테이션</vt:lpstr>
      <vt:lpstr>1. 프로젝트 소개</vt:lpstr>
      <vt:lpstr>선정 배경 및 목표</vt:lpstr>
      <vt:lpstr>PowerPoint 프레젠테이션</vt:lpstr>
      <vt:lpstr>PowerPoint 프레젠테이션</vt:lpstr>
      <vt:lpstr>2. 시나리오 소개 및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한계점 및 보완사항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입주 위치 추천 서비스</dc:title>
  <dc:creator>newkid</dc:creator>
  <cp:lastModifiedBy>엄현식</cp:lastModifiedBy>
  <cp:revision>121</cp:revision>
  <dcterms:modified xsi:type="dcterms:W3CDTF">2020-11-28T19:35:51Z</dcterms:modified>
</cp:coreProperties>
</file>